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74" r:id="rId4"/>
    <p:sldId id="269" r:id="rId5"/>
    <p:sldId id="268" r:id="rId6"/>
    <p:sldId id="265" r:id="rId7"/>
    <p:sldId id="266" r:id="rId8"/>
    <p:sldId id="273" r:id="rId9"/>
    <p:sldId id="275" r:id="rId10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1863F5-DFA7-43C0-9713-0E73792C2AB1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5895975"/>
            <a:ext cx="10812462" cy="917575"/>
            <a:chOff x="540648" y="5949960"/>
            <a:chExt cx="10813152" cy="917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A02C94-67C8-414F-B17A-BFE6BCE8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161" y="5949960"/>
              <a:ext cx="2629669" cy="87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69CA1-97F7-4351-98CC-A99CFC23A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282" y="6103256"/>
              <a:ext cx="1102518" cy="64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538EFB-08F4-4481-A8AA-73846F06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48" y="5983945"/>
              <a:ext cx="3100326" cy="8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9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B5D0B-A6FB-4E3A-8BE8-2E2E3458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117BEE-0119-4A2A-8CBB-94B7050902DB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0C576-664B-4163-BB32-87FDE5C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34CF2-1D78-421B-9EBB-5980756D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F995CC-301D-41E7-9950-6381B7625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0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77E7C-24B3-4090-AC3E-D6B9A1FA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0C3124-2AC9-4BBF-964C-5CDE4B86011F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B31B-9013-445E-8A1A-957236DB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7122-CE7E-44D6-B7AB-60DFD71A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33E573-9B5F-4C6B-88A9-694E47287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8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2F97-E182-47D2-B915-55C24CA5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8534A9-9FF9-4B29-812C-3B8C1DF8DB7B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91A12-9EC4-40FE-996A-B2D474FC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82DDF-AE2E-43C3-899C-A1355A75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364080-60C5-4B9A-9E67-B774F93FC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3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E3328-20C2-4074-9505-9A16292F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C1BF57-1817-4B0B-BE70-65C5912FF977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5522-808D-48E8-BB2F-D3C2459D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E671-C577-4B3B-8183-E9916038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98EADF-B712-434A-9F1B-01605A349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3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3422-4662-4D69-B912-4ACE9570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660DB3-2DAE-4405-AB7B-56C8B225315F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D6AD8-0DCD-456A-8405-93B78DEA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F833-AA0D-4BAF-B6BB-1D813AA2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09D5C9-7FC3-41D3-85BD-B70FC0625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6808B-4510-4B2F-A692-A178895E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B5A558-4BB3-40F9-9454-0BB8B8787CFA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3A70-6BA3-46EE-B4F7-0E910678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8A2C5-2164-4664-AE4B-4D423B31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E4284-37F0-4C18-B2C8-395994044C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9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BC0A-06D3-494C-AF23-42F6CF37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318500-3814-4B80-9674-CD927E90AD58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A5F1-3BEC-4FFB-B3C8-F97214C9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0686-2C3E-43A3-9B85-B7AE0FC2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B6098A-1806-483F-A3F9-19EF805CC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0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BNet Title and Content No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3D606D-B638-4BCD-8E31-EFA9F3A5B19D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5926138"/>
            <a:ext cx="10828337" cy="871537"/>
            <a:chOff x="524923" y="5925888"/>
            <a:chExt cx="10828877" cy="871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80817E-D2C2-4B03-BAC6-608E2F18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23" y="5927286"/>
              <a:ext cx="3049208" cy="86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D784CF-163E-4A2D-B30B-66E0C8E9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9355" y="6106268"/>
              <a:ext cx="1364445" cy="51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593510-F9DA-4411-A675-ED7107D19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079" y="5925888"/>
              <a:ext cx="2627328" cy="87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</p:spPr>
        <p:txBody>
          <a:bodyPr/>
          <a:lstStyle>
            <a:lvl1pPr>
              <a:defRPr>
                <a:solidFill>
                  <a:srgbClr val="1899C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2859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7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BNet Title and Content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0476C3-0360-4D7A-93B2-4628E5FB932F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5895975"/>
            <a:ext cx="10812462" cy="917575"/>
            <a:chOff x="540648" y="5949960"/>
            <a:chExt cx="10813152" cy="917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FB4170-F56B-4AE9-85D1-590B9820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161" y="5949960"/>
              <a:ext cx="2629669" cy="87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BAA516-BF19-4074-A5E2-E4C07615A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282" y="6103256"/>
              <a:ext cx="1102518" cy="64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69C4C9-E505-4F0B-98EA-2782AC152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48" y="5983945"/>
              <a:ext cx="3100326" cy="8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/>
          <a:lstStyle>
            <a:lvl1pPr>
              <a:defRPr>
                <a:solidFill>
                  <a:srgbClr val="1899C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42526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79DA-3FE2-499D-A884-48F58D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5D28E6-D6EE-471C-9DAD-2C0B24D2D7A6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68836-606E-45D6-8FA8-BDD0F32F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1480-E472-4026-BBCD-50261F99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579BBE-6DB8-4009-AFAD-215D6F0B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927A9-3B5C-4FAA-BA8D-3A4CC9C9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E9BCDF-E2CA-4EFA-9CDC-22F1C7FAFD50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8A814-F658-4114-B2CA-EBBB3493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8E8EB-8072-4326-9861-DF2D6407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44FFD8-9ED8-45F3-A201-85006F46C7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1E9CF-36A3-4B8F-867F-200CCC00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E5ED1E-0513-415B-B95D-C372B2011C0B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C32DB-6569-433D-8FC5-93C96A9A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92410-56D1-496E-BCDC-DEDB02C8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AF493C-3166-422B-B397-C0F698FD6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E9DAF-FE23-4597-9921-F3F76A87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190E26-777F-4A7A-9513-CA5EDF404821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C3CF-CF48-4C04-A289-BE51ACAE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A495D-C004-4DA1-A1B7-BB5BF625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5F9468-E537-4D2A-AC36-5B10FD8BF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C8E81B-AB0B-4944-971E-3D9FD1280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C2A7C7-1869-4B04-83CF-2611C807A0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899C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899C2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Gutierrez@hw.ac.u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hyperlink" Target="mailto:f.coulon@cranfield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6214B-E15D-4D58-BF6B-AA0258788917}"/>
              </a:ext>
            </a:extLst>
          </p:cNvPr>
          <p:cNvSpPr/>
          <p:nvPr/>
        </p:nvSpPr>
        <p:spPr>
          <a:xfrm>
            <a:off x="0" y="0"/>
            <a:ext cx="12192000" cy="195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FB380D-0E5D-4EF7-8F79-1202F06613AA}"/>
              </a:ext>
            </a:extLst>
          </p:cNvPr>
          <p:cNvSpPr txBox="1">
            <a:spLocks/>
          </p:cNvSpPr>
          <p:nvPr/>
        </p:nvSpPr>
        <p:spPr>
          <a:xfrm>
            <a:off x="1307737" y="97028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899C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899C2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altLang="en-US" sz="5400" dirty="0">
                <a:solidFill>
                  <a:schemeClr val="bg1"/>
                </a:solidFill>
              </a:rPr>
              <a:t>Pollutants and Media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99F30-07AC-4140-BE52-8B8CBD64D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1" y="2755643"/>
            <a:ext cx="5516762" cy="3315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8F7DD-5E89-4AEB-9ABD-8ADCAA44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40" y="2511335"/>
            <a:ext cx="5300919" cy="37976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B47623-47A4-45AC-904D-23E078C75438}"/>
              </a:ext>
            </a:extLst>
          </p:cNvPr>
          <p:cNvSpPr/>
          <p:nvPr/>
        </p:nvSpPr>
        <p:spPr>
          <a:xfrm>
            <a:off x="993948" y="1456125"/>
            <a:ext cx="1083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Priority pollutants that enter the environment and accumulate in water, on land and in the biosphere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9968D3-C51C-4BBC-BD93-20A70A93B762}"/>
              </a:ext>
            </a:extLst>
          </p:cNvPr>
          <p:cNvCxnSpPr/>
          <p:nvPr/>
        </p:nvCxnSpPr>
        <p:spPr>
          <a:xfrm>
            <a:off x="1606187" y="1358900"/>
            <a:ext cx="961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68864D-AB39-4AF8-BB0F-8663E0E3C849}"/>
              </a:ext>
            </a:extLst>
          </p:cNvPr>
          <p:cNvCxnSpPr>
            <a:cxnSpLocks/>
          </p:cNvCxnSpPr>
          <p:nvPr/>
        </p:nvCxnSpPr>
        <p:spPr>
          <a:xfrm>
            <a:off x="6096000" y="2511335"/>
            <a:ext cx="0" cy="366086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F2D95D-67BD-4C59-B9E2-006C09F7B530}"/>
              </a:ext>
            </a:extLst>
          </p:cNvPr>
          <p:cNvCxnSpPr>
            <a:cxnSpLocks/>
          </p:cNvCxnSpPr>
          <p:nvPr/>
        </p:nvCxnSpPr>
        <p:spPr>
          <a:xfrm>
            <a:off x="6210300" y="2511335"/>
            <a:ext cx="0" cy="366086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9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2A4A-8C59-491F-9709-2AF7CEF0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Environmental and Health Impacts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05A3A-0D8D-4603-8DAD-5EB13916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6964"/>
            <a:ext cx="10515599" cy="3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2A4A-8C59-491F-9709-2AF7CEF0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Environmental and Health Impacts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ADDD8-2269-422C-B88B-0481B6B0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58" y="2435556"/>
            <a:ext cx="4335342" cy="2884973"/>
          </a:xfrm>
          <a:prstGeom prst="rect">
            <a:avLst/>
          </a:prstGeom>
        </p:spPr>
      </p:pic>
      <p:pic>
        <p:nvPicPr>
          <p:cNvPr id="54274" name="Picture 2" descr="Image result for soil pollution facts">
            <a:extLst>
              <a:ext uri="{FF2B5EF4-FFF2-40B4-BE49-F238E27FC236}">
                <a16:creationId xmlns:a16="http://schemas.microsoft.com/office/drawing/2014/main" id="{55D5337A-327A-4031-840A-CCEDA58F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92" y="2293082"/>
            <a:ext cx="4351228" cy="30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14921F-5057-4FAB-BFE9-01B0026CF0B4}"/>
              </a:ext>
            </a:extLst>
          </p:cNvPr>
          <p:cNvSpPr/>
          <p:nvPr/>
        </p:nvSpPr>
        <p:spPr>
          <a:xfrm>
            <a:off x="1365248" y="5391140"/>
            <a:ext cx="946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Global estimates of total degraded land range widely from less than 1 </a:t>
            </a:r>
            <a:r>
              <a:rPr lang="en-GB" dirty="0" err="1"/>
              <a:t>Gha</a:t>
            </a:r>
            <a:r>
              <a:rPr lang="en-GB" dirty="0"/>
              <a:t> to over 6 </a:t>
            </a:r>
            <a:r>
              <a:rPr lang="en-GB" dirty="0" err="1"/>
              <a:t>Gha</a:t>
            </a:r>
            <a:r>
              <a:rPr lang="en-GB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602B6-5074-4BAE-AB17-E3174E900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41" r="3606" b="37043"/>
          <a:stretch/>
        </p:blipFill>
        <p:spPr>
          <a:xfrm>
            <a:off x="71053" y="2646047"/>
            <a:ext cx="3185862" cy="24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51CF013-410A-4EF0-8B68-2F347CCC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179" y="2871975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Wastewater/Water Treatment Technologies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862E7F-80BE-408F-AF86-F594AA07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0" y="790575"/>
            <a:ext cx="847677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788CE-2F62-46C5-AF0F-4E263DFB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7" y="705848"/>
            <a:ext cx="7926692" cy="53901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51CF013-410A-4EF0-8B68-2F347CCC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179" y="2871975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Soil Remediation Treatment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4041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FE59EC-F4F6-4419-9908-8E7070F97212}"/>
              </a:ext>
            </a:extLst>
          </p:cNvPr>
          <p:cNvSpPr/>
          <p:nvPr/>
        </p:nvSpPr>
        <p:spPr>
          <a:xfrm>
            <a:off x="0" y="0"/>
            <a:ext cx="12192000" cy="195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FE0A5-9B1A-4CB4-B7E7-40670BE94D4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Theme 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CF14-9836-426F-A155-BB893E8C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318506"/>
            <a:ext cx="11709400" cy="3802893"/>
          </a:xfrm>
        </p:spPr>
        <p:txBody>
          <a:bodyPr>
            <a:normAutofit lnSpcReduction="10000"/>
          </a:bodyPr>
          <a:lstStyle/>
          <a:p>
            <a:pPr marL="723900" indent="-368300"/>
            <a:r>
              <a:rPr lang="en-GB" dirty="0"/>
              <a:t>To identify key pollutants and potential emerging technologies for their treatment; </a:t>
            </a:r>
          </a:p>
          <a:p>
            <a:pPr marL="723900" indent="-368300"/>
            <a:r>
              <a:rPr lang="en-GB" dirty="0"/>
              <a:t>To prioritise the research needs and develop a road map and a white paper for implementation;</a:t>
            </a:r>
          </a:p>
          <a:p>
            <a:pPr marL="723900" indent="-368300"/>
            <a:r>
              <a:rPr lang="en-GB" dirty="0"/>
              <a:t>To identify and interact with all stakeholders in promoting solutions and influencing policy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theme links closely to the Bioscience to Engineering and the Technological Interface themes</a:t>
            </a:r>
          </a:p>
        </p:txBody>
      </p:sp>
    </p:spTree>
    <p:extLst>
      <p:ext uri="{BB962C8B-B14F-4D97-AF65-F5344CB8AC3E}">
        <p14:creationId xmlns:p14="http://schemas.microsoft.com/office/powerpoint/2010/main" val="79969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8DBE3A-E1E3-4AC4-A118-2122142785C1}"/>
              </a:ext>
            </a:extLst>
          </p:cNvPr>
          <p:cNvSpPr/>
          <p:nvPr/>
        </p:nvSpPr>
        <p:spPr>
          <a:xfrm>
            <a:off x="0" y="0"/>
            <a:ext cx="12192000" cy="195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210C9-F39E-4B13-AEDA-A4AAFA9C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262334"/>
            <a:ext cx="9440332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Challenges and Opportunities</a:t>
            </a:r>
          </a:p>
        </p:txBody>
      </p:sp>
      <p:pic>
        <p:nvPicPr>
          <p:cNvPr id="7" name="Graphic 6" descr="Bug spray">
            <a:extLst>
              <a:ext uri="{FF2B5EF4-FFF2-40B4-BE49-F238E27FC236}">
                <a16:creationId xmlns:a16="http://schemas.microsoft.com/office/drawing/2014/main" id="{D2FF5643-3EEF-4CEE-BAED-BC178CDC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388144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0F1B-7EFD-4A67-AE50-FDC1204B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2341525"/>
            <a:ext cx="11525250" cy="40084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700" dirty="0">
                <a:solidFill>
                  <a:srgbClr val="000000"/>
                </a:solidFill>
              </a:rPr>
              <a:t>Scale and cross sectoral challenges</a:t>
            </a:r>
          </a:p>
          <a:p>
            <a:pPr>
              <a:lnSpc>
                <a:spcPct val="100000"/>
              </a:lnSpc>
            </a:pPr>
            <a:r>
              <a:rPr lang="en-GB" sz="2700" dirty="0"/>
              <a:t>Options for low carbon, sustainable remediation still limited</a:t>
            </a:r>
          </a:p>
          <a:p>
            <a:pPr>
              <a:lnSpc>
                <a:spcPct val="100000"/>
              </a:lnSpc>
            </a:pPr>
            <a:r>
              <a:rPr lang="en-GB" sz="2700" dirty="0"/>
              <a:t>Micropollutants, Mixtures and Gross contamination (i.e. plastics)</a:t>
            </a:r>
          </a:p>
          <a:p>
            <a:pPr>
              <a:lnSpc>
                <a:spcPct val="100000"/>
              </a:lnSpc>
            </a:pPr>
            <a:r>
              <a:rPr lang="en-GB" sz="2700" dirty="0"/>
              <a:t>Potential for integrated biotechnological solutions proven but still limited implementation</a:t>
            </a:r>
          </a:p>
          <a:p>
            <a:pPr>
              <a:lnSpc>
                <a:spcPct val="100000"/>
              </a:lnSpc>
            </a:pPr>
            <a:r>
              <a:rPr lang="en-GB" sz="2700" dirty="0"/>
              <a:t>Bio-based remediation could provide environment-friendly and cost-effective solutions</a:t>
            </a:r>
          </a:p>
        </p:txBody>
      </p:sp>
    </p:spTree>
    <p:extLst>
      <p:ext uri="{BB962C8B-B14F-4D97-AF65-F5344CB8AC3E}">
        <p14:creationId xmlns:p14="http://schemas.microsoft.com/office/powerpoint/2010/main" val="407457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8DBE3A-E1E3-4AC4-A118-2122142785C1}"/>
              </a:ext>
            </a:extLst>
          </p:cNvPr>
          <p:cNvSpPr/>
          <p:nvPr/>
        </p:nvSpPr>
        <p:spPr>
          <a:xfrm>
            <a:off x="0" y="0"/>
            <a:ext cx="12192000" cy="195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210C9-F39E-4B13-AEDA-A4AAFA9C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262334"/>
            <a:ext cx="9440332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Challenges and Opportunities</a:t>
            </a:r>
          </a:p>
        </p:txBody>
      </p:sp>
      <p:pic>
        <p:nvPicPr>
          <p:cNvPr id="7" name="Graphic 6" descr="Bug spray">
            <a:extLst>
              <a:ext uri="{FF2B5EF4-FFF2-40B4-BE49-F238E27FC236}">
                <a16:creationId xmlns:a16="http://schemas.microsoft.com/office/drawing/2014/main" id="{D2FF5643-3EEF-4CEE-BAED-BC178CDC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388144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0F1B-7EFD-4A67-AE50-FDC1204B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2227225"/>
            <a:ext cx="11791950" cy="38814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0000"/>
                </a:solidFill>
              </a:rPr>
              <a:t>Understanding of the sources, fate and transport, and risk of new and emerging chemical mixtures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rgbClr val="000000"/>
                </a:solidFill>
              </a:rPr>
              <a:t>Design of effective and sustainable treatment technologies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rgbClr val="000000"/>
                </a:solidFill>
              </a:rPr>
              <a:t> Guidance and tools for monitoring and remediation of contaminants (i.e. biosensors vs bioreporters, early warning systems)</a:t>
            </a:r>
          </a:p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0000"/>
                </a:solidFill>
              </a:rPr>
              <a:t>Enabling risk managers, engineers and policy makers to make better-informed decisions on the appropriate uses of chemicals and levels that can prevent environmental and human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50218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970B91-29E2-4F24-B764-43BD5568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4337A-2D22-477A-ACD7-D197A0AE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88" y="1094356"/>
            <a:ext cx="2131245" cy="2929547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6B27121-84C3-4B13-BF63-FC689097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9EC59F2A-3391-4680-823A-EB19F0C6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A8413F-D55B-496A-A28C-9D9D7434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9C490F-E5A8-43F1-AAA6-AF5D8C50AD87}"/>
              </a:ext>
            </a:extLst>
          </p:cNvPr>
          <p:cNvSpPr txBox="1">
            <a:spLocks/>
          </p:cNvSpPr>
          <p:nvPr/>
        </p:nvSpPr>
        <p:spPr bwMode="auto">
          <a:xfrm>
            <a:off x="6974878" y="4492406"/>
            <a:ext cx="5367267" cy="15872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b="1" dirty="0">
                <a:solidFill>
                  <a:srgbClr val="FEFFFF"/>
                </a:solidFill>
              </a:rPr>
              <a:t>Prof  Tony Gutiérrez 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EFFFF"/>
                </a:solidFill>
              </a:rPr>
              <a:t>Heriot-Watt University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EFFFF"/>
                </a:solidFill>
              </a:rPr>
              <a:t>School of Engineering &amp; Physical Sciences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EFFFF"/>
                </a:solidFill>
              </a:rPr>
              <a:t>Email: </a:t>
            </a:r>
            <a:r>
              <a:rPr lang="en-US" sz="2000" dirty="0">
                <a:solidFill>
                  <a:srgbClr val="FE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Tony.Gutierrez@hw.ac.uk</a:t>
            </a:r>
            <a:endParaRPr lang="en-US" sz="2000" dirty="0">
              <a:solidFill>
                <a:srgbClr val="FEFFFF"/>
              </a:solidFill>
            </a:endParaRP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EFFFF"/>
                </a:solidFill>
              </a:rPr>
              <a:t>Telephone:+44 (0) 131 451 3315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9E9A81-3D96-4F4A-8114-B8ED06273028}"/>
              </a:ext>
            </a:extLst>
          </p:cNvPr>
          <p:cNvSpPr txBox="1">
            <a:spLocks/>
          </p:cNvSpPr>
          <p:nvPr/>
        </p:nvSpPr>
        <p:spPr bwMode="auto">
          <a:xfrm>
            <a:off x="1756378" y="4528321"/>
            <a:ext cx="4887831" cy="15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  Frederic Coulon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Cranfield Water Science Institute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Engineering and Applied Sciences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f.coulon@cranfield.ac.uk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Telephone: +44 (0)1234 754 981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2E0FB5-E0AC-485A-A531-3ABD69E8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10" y="157905"/>
            <a:ext cx="10515600" cy="1014788"/>
          </a:xfrm>
        </p:spPr>
        <p:txBody>
          <a:bodyPr/>
          <a:lstStyle/>
          <a:p>
            <a:pPr algn="ctr"/>
            <a:r>
              <a:rPr lang="en-GB" dirty="0"/>
              <a:t>Get in touch</a:t>
            </a:r>
          </a:p>
        </p:txBody>
      </p:sp>
      <p:pic>
        <p:nvPicPr>
          <p:cNvPr id="8" name="Picture 7" descr="A person in a blue tie&#10;&#10;AI-generated content may be incorrect.">
            <a:extLst>
              <a:ext uri="{FF2B5EF4-FFF2-40B4-BE49-F238E27FC236}">
                <a16:creationId xmlns:a16="http://schemas.microsoft.com/office/drawing/2014/main" id="{E1634650-18C9-7A6E-02C8-4BFADCE12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47" y="1270525"/>
            <a:ext cx="2021600" cy="28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B Net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99C3"/>
      </a:accent1>
      <a:accent2>
        <a:srgbClr val="A7C713"/>
      </a:accent2>
      <a:accent3>
        <a:srgbClr val="A5A5A5"/>
      </a:accent3>
      <a:accent4>
        <a:srgbClr val="943245"/>
      </a:accent4>
      <a:accent5>
        <a:srgbClr val="0299C3"/>
      </a:accent5>
      <a:accent6>
        <a:srgbClr val="A7C713"/>
      </a:accent6>
      <a:hlink>
        <a:srgbClr val="0563C1"/>
      </a:hlink>
      <a:folHlink>
        <a:srgbClr val="9432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Net Template.pot [Compatibility Mode]" id="{39398BDE-B7E9-4D4A-AA77-D5EB37ACB67E}" vid="{4875F661-22CD-41AA-BD05-E196661436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308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Environmental and Health Impacts</vt:lpstr>
      <vt:lpstr>Environmental and Health Impacts </vt:lpstr>
      <vt:lpstr>Wastewater/Water Treatment Technologies</vt:lpstr>
      <vt:lpstr>Soil Remediation Treatment Technologies</vt:lpstr>
      <vt:lpstr>Theme aim and objectives</vt:lpstr>
      <vt:lpstr>Challenges and Opportunities</vt:lpstr>
      <vt:lpstr>Challenges and Opportunities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</dc:creator>
  <cp:lastModifiedBy>Gutierrez, Tony</cp:lastModifiedBy>
  <cp:revision>5</cp:revision>
  <dcterms:created xsi:type="dcterms:W3CDTF">2020-01-22T15:40:12Z</dcterms:created>
  <dcterms:modified xsi:type="dcterms:W3CDTF">2025-03-19T12:59:47Z</dcterms:modified>
</cp:coreProperties>
</file>